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3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293" r:id="rId45"/>
    <p:sldId id="310" r:id="rId46"/>
    <p:sldId id="294" r:id="rId47"/>
    <p:sldId id="352" r:id="rId48"/>
    <p:sldId id="353" r:id="rId49"/>
    <p:sldId id="354" r:id="rId50"/>
    <p:sldId id="297" r:id="rId51"/>
    <p:sldId id="298" r:id="rId52"/>
    <p:sldId id="306" r:id="rId53"/>
    <p:sldId id="311" r:id="rId54"/>
    <p:sldId id="307" r:id="rId55"/>
    <p:sldId id="368" r:id="rId56"/>
    <p:sldId id="369" r:id="rId57"/>
    <p:sldId id="370" r:id="rId58"/>
    <p:sldId id="300" r:id="rId59"/>
    <p:sldId id="312" r:id="rId60"/>
    <p:sldId id="301" r:id="rId61"/>
    <p:sldId id="304" r:id="rId62"/>
    <p:sldId id="313" r:id="rId63"/>
    <p:sldId id="305" r:id="rId64"/>
    <p:sldId id="308" r:id="rId65"/>
    <p:sldId id="314" r:id="rId66"/>
    <p:sldId id="309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4" r:id="rId76"/>
    <p:sldId id="325" r:id="rId77"/>
    <p:sldId id="328" r:id="rId78"/>
    <p:sldId id="329" r:id="rId79"/>
    <p:sldId id="330" r:id="rId80"/>
    <p:sldId id="334" r:id="rId81"/>
    <p:sldId id="335" r:id="rId82"/>
    <p:sldId id="336" r:id="rId83"/>
    <p:sldId id="337" r:id="rId84"/>
    <p:sldId id="342" r:id="rId85"/>
    <p:sldId id="343" r:id="rId86"/>
    <p:sldId id="344" r:id="rId87"/>
    <p:sldId id="326" r:id="rId88"/>
    <p:sldId id="327" r:id="rId89"/>
    <p:sldId id="331" r:id="rId90"/>
    <p:sldId id="332" r:id="rId91"/>
    <p:sldId id="359" r:id="rId92"/>
    <p:sldId id="360" r:id="rId93"/>
    <p:sldId id="361" r:id="rId94"/>
    <p:sldId id="362" r:id="rId95"/>
    <p:sldId id="338" r:id="rId96"/>
    <p:sldId id="339" r:id="rId97"/>
    <p:sldId id="363" r:id="rId98"/>
    <p:sldId id="364" r:id="rId99"/>
    <p:sldId id="365" r:id="rId100"/>
    <p:sldId id="366" r:id="rId101"/>
    <p:sldId id="283" r:id="rId102"/>
    <p:sldId id="284" r:id="rId103"/>
    <p:sldId id="286" r:id="rId104"/>
    <p:sldId id="287" r:id="rId105"/>
    <p:sldId id="288" r:id="rId106"/>
    <p:sldId id="289" r:id="rId107"/>
    <p:sldId id="290" r:id="rId108"/>
    <p:sldId id="291" r:id="rId109"/>
    <p:sldId id="302" r:id="rId110"/>
    <p:sldId id="303" r:id="rId111"/>
    <p:sldId id="281" r:id="rId112"/>
  </p:sldIdLst>
  <p:sldSz cx="2328863" cy="5572125"/>
  <p:notesSz cx="6858000" cy="9144000"/>
  <p:embeddedFontLst>
    <p:embeddedFont>
      <p:font typeface="Calibri" panose="020F0502020204030204" pitchFamily="34" charset="0"/>
      <p:regular r:id="rId114"/>
      <p:bold r:id="rId115"/>
      <p:italic r:id="rId116"/>
      <p:boldItalic r:id="rId117"/>
    </p:embeddedFont>
    <p:embeddedFont>
      <p:font typeface="Gulim" panose="020B0600000101010101" pitchFamily="34" charset="-127"/>
      <p:regular r:id="rId118"/>
    </p:embeddedFont>
    <p:embeddedFont>
      <p:font typeface="Helvetica Neue" panose="02000503000000020004" pitchFamily="2" charset="0"/>
      <p:regular r:id="rId119"/>
      <p:bold r:id="rId120"/>
      <p:italic r:id="rId121"/>
      <p:boldItalic r:id="rId1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3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624"/>
    <p:restoredTop sz="94648"/>
  </p:normalViewPr>
  <p:slideViewPr>
    <p:cSldViewPr snapToGrid="0" showGuides="1">
      <p:cViewPr>
        <p:scale>
          <a:sx n="250" d="100"/>
          <a:sy n="250" d="100"/>
        </p:scale>
        <p:origin x="1976" y="-3536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4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customschemas.google.com/relationships/presentationmetadata" Target="meta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font" Target="fonts/font5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.fntdata"/><Relationship Id="rId119" Type="http://schemas.openxmlformats.org/officeDocument/2006/relationships/font" Target="fonts/font6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7.fntdata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13" Type="http://schemas.openxmlformats.org/officeDocument/2006/relationships/slide" Target="slide107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0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03.xml"/><Relationship Id="rId5" Type="http://schemas.openxmlformats.org/officeDocument/2006/relationships/slide" Target="slide7.xml"/><Relationship Id="rId10" Type="http://schemas.openxmlformats.org/officeDocument/2006/relationships/slide" Target="slide101.xml"/><Relationship Id="rId4" Type="http://schemas.openxmlformats.org/officeDocument/2006/relationships/slide" Target="slide5.xml"/><Relationship Id="rId9" Type="http://schemas.openxmlformats.org/officeDocument/2006/relationships/slide" Target="slide9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4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09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12.xml"/><Relationship Id="rId7" Type="http://schemas.openxmlformats.org/officeDocument/2006/relationships/slide" Target="slide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8.xml"/><Relationship Id="rId5" Type="http://schemas.openxmlformats.org/officeDocument/2006/relationships/slide" Target="slide16.xml"/><Relationship Id="rId10" Type="http://schemas.openxmlformats.org/officeDocument/2006/relationships/slide" Target="slide26.xml"/><Relationship Id="rId4" Type="http://schemas.openxmlformats.org/officeDocument/2006/relationships/slide" Target="slide14.xml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9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09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09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09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slide" Target="slide50.xml"/><Relationship Id="rId7" Type="http://schemas.openxmlformats.org/officeDocument/2006/relationships/slide" Target="slide3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4.xml"/><Relationship Id="rId5" Type="http://schemas.openxmlformats.org/officeDocument/2006/relationships/slide" Target="slide32.xml"/><Relationship Id="rId10" Type="http://schemas.openxmlformats.org/officeDocument/2006/relationships/slide" Target="slide42.xml"/><Relationship Id="rId4" Type="http://schemas.openxmlformats.org/officeDocument/2006/relationships/slide" Target="slide28.xml"/><Relationship Id="rId9" Type="http://schemas.openxmlformats.org/officeDocument/2006/relationships/slide" Target="slide4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09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77.xml"/><Relationship Id="rId3" Type="http://schemas.openxmlformats.org/officeDocument/2006/relationships/slide" Target="slide44.xml"/><Relationship Id="rId7" Type="http://schemas.openxmlformats.org/officeDocument/2006/relationships/slide" Target="slide58.xml"/><Relationship Id="rId12" Type="http://schemas.openxmlformats.org/officeDocument/2006/relationships/slide" Target="slide7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5.xml"/><Relationship Id="rId11" Type="http://schemas.openxmlformats.org/officeDocument/2006/relationships/slide" Target="slide70.xml"/><Relationship Id="rId5" Type="http://schemas.openxmlformats.org/officeDocument/2006/relationships/slide" Target="slide52.xml"/><Relationship Id="rId15" Type="http://schemas.openxmlformats.org/officeDocument/2006/relationships/slide" Target="slide84.xml"/><Relationship Id="rId10" Type="http://schemas.openxmlformats.org/officeDocument/2006/relationships/slide" Target="slide67.xml"/><Relationship Id="rId4" Type="http://schemas.openxmlformats.org/officeDocument/2006/relationships/slide" Target="slide47.xml"/><Relationship Id="rId9" Type="http://schemas.openxmlformats.org/officeDocument/2006/relationships/slide" Target="slide64.xml"/><Relationship Id="rId14" Type="http://schemas.openxmlformats.org/officeDocument/2006/relationships/slide" Target="slide8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slide" Target="slide3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slide" Target="slide3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18.jpeg"/><Relationship Id="rId4" Type="http://schemas.openxmlformats.org/officeDocument/2006/relationships/hyperlink" Target="https://flyingdeuk.github.io/posts/RKSI-ICN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7" Type="http://schemas.openxmlformats.org/officeDocument/2006/relationships/slide" Target="slide9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91.xml"/><Relationship Id="rId4" Type="http://schemas.openxmlformats.org/officeDocument/2006/relationships/slide" Target="slide8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1.jpeg"/><Relationship Id="rId4" Type="http://schemas.openxmlformats.org/officeDocument/2006/relationships/hyperlink" Target="https://flyingdeuk.github.io/posts/RKSI-ICN/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1651077583"/>
              </p:ext>
            </p:extLst>
          </p:nvPr>
        </p:nvGraphicFramePr>
        <p:xfrm>
          <a:off x="185895" y="3369853"/>
          <a:ext cx="1969476" cy="20990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23.11.15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642829737"/>
              </p:ext>
            </p:extLst>
          </p:nvPr>
        </p:nvGraphicFramePr>
        <p:xfrm>
          <a:off x="104172" y="3778985"/>
          <a:ext cx="2100805" cy="129783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751311344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4354371"/>
              </p:ext>
            </p:extLst>
          </p:nvPr>
        </p:nvGraphicFramePr>
        <p:xfrm>
          <a:off x="-12" y="9491"/>
          <a:ext cx="2328875" cy="23259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</a:rPr>
                        <a:t>#1 ENG </a:t>
                      </a:r>
                      <a:r>
                        <a:rPr lang="ko-KR" altLang="en-US" sz="800" dirty="0">
                          <a:latin typeface="+mn-lt"/>
                        </a:rPr>
                        <a:t>먼저 </a:t>
                      </a:r>
                      <a:r>
                        <a:rPr lang="en-US" altLang="ko-KR" sz="800" dirty="0">
                          <a:latin typeface="+mn-lt"/>
                        </a:rPr>
                        <a:t>(</a:t>
                      </a:r>
                      <a:r>
                        <a:rPr lang="ko-KR" altLang="en-US" sz="800" dirty="0">
                          <a:latin typeface="+mn-lt"/>
                        </a:rPr>
                        <a:t>우측에 </a:t>
                      </a:r>
                      <a:r>
                        <a:rPr lang="en-US" altLang="ko-KR" sz="800" dirty="0">
                          <a:latin typeface="+mn-lt"/>
                        </a:rPr>
                        <a:t>AIR CART, GPU </a:t>
                      </a:r>
                      <a:r>
                        <a:rPr lang="ko-KR" altLang="en-US" sz="800" dirty="0">
                          <a:latin typeface="+mn-lt"/>
                        </a:rPr>
                        <a:t>연결됨</a:t>
                      </a:r>
                      <a:r>
                        <a:rPr lang="en-US" altLang="ko-KR" sz="800" dirty="0">
                          <a:latin typeface="+mn-lt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/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80824011"/>
              </p:ext>
            </p:extLst>
          </p:nvPr>
        </p:nvGraphicFramePr>
        <p:xfrm>
          <a:off x="0" y="0"/>
          <a:ext cx="2328875" cy="50718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1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. . . . . . . . . . . . . .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. . . . . . . . . . .CONT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. . . . . .  . . .. .ON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. . . .ON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switches. . .  . . . . .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. . . . . . . . . . . . . . . .. .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. . . . . . . . . . . . . . . . . . . . . .. . .  .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정비사필요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3도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1353576872"/>
              </p:ext>
            </p:extLst>
          </p:nvPr>
        </p:nvGraphicFramePr>
        <p:xfrm>
          <a:off x="0" y="0"/>
          <a:ext cx="2328875" cy="498106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. . . . . . . . . . . . . . . . . . . . . . . . . ..    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31도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 </a:t>
                      </a:r>
                      <a:r>
                        <a:rPr lang="en-US" sz="8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.............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3도이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  . . . . . . . .. . . 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switches.  . . . . .  . . . . . .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52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.. . . . . . . 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 . . .. . . . . 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en-US" altLang="ko-Kore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......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..Increase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. . . . . . . . . . .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. . . . . . . .  . . .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78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   . . . . . . . . . . . . . . . . . . . .    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. . . . . . .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 . . . . . . . . . . . . . . . 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  . . . . . . . . . . . . . . . . . . . . 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267087492"/>
              </p:ext>
            </p:extLst>
          </p:nvPr>
        </p:nvGraphicFramePr>
        <p:xfrm>
          <a:off x="0" y="7749"/>
          <a:ext cx="2328875" cy="549084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+mn-lt"/>
                        </a:rPr>
                        <a:t>ENG ON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  <a:endParaRPr sz="110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 마지막 용액 뿌린 시간 받고 적는다.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결정!!!</a:t>
                      </a:r>
                      <a:endParaRPr sz="800" b="1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 As needed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Cheklist</a:t>
                      </a:r>
                      <a:endParaRPr sz="800" b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47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(OAT 3도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 : Behind CLR, 70%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허락하는한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30초, 30분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(50%-IDLE, 60분간격)</a:t>
                      </a:r>
                      <a:r>
                        <a:rPr lang="en-US" sz="7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b="1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TAKEOFF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TAKEOFF SIGNAL -&gt; FLAPS 5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 Set(for takeoff)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TAKEOFF</a:t>
                      </a:r>
                      <a:r>
                        <a:rPr lang="en-US" sz="10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Oil Temp 31도 이상)</a:t>
                      </a:r>
                      <a:endParaRPr sz="800" b="1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THRUST</a:t>
                      </a:r>
                      <a:r>
                        <a:rPr lang="en-US" sz="8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(min 70%(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50%),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30초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(5초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))RUNUP</a:t>
                      </a:r>
                      <a:endParaRPr sz="800" b="1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ANTI-ICE + OAT 3도이하</a:t>
                      </a:r>
                      <a:r>
                        <a:rPr lang="en-US" sz="80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</a:t>
                      </a:r>
                      <a:endParaRPr sz="80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NO RUNUP(OAT 3도이상) NG 70%,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3996306688"/>
              </p:ext>
            </p:extLst>
          </p:nvPr>
        </p:nvGraphicFramePr>
        <p:xfrm>
          <a:off x="0" y="0"/>
          <a:ext cx="2328875" cy="5499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+mn-lt"/>
                        </a:rPr>
                        <a:t>ENG OFF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  <a:latin typeface="+mn-lt"/>
                        </a:rPr>
                        <a:t>GMP...</a:t>
                      </a:r>
                      <a:endParaRPr sz="110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0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---------------------------------- START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switches----------- OFF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levers --------------- CUTOFF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----------------- ON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PREFLT CHKlist -&gt; Req STARTUP -&gt; CHKlist</a:t>
                      </a:r>
                      <a:endParaRPr sz="800" b="1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SYS s/w -------- ON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APU------------------------------ As needed 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TAXI, BEFORE TAKEOFF,  TAKEOFF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cold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참조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391804" y="312110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187634017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283(Missed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(MA045)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(FF045)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283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37552970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401511823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60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↔️ CJU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KWJ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TAE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TAE</a:t>
                      </a:r>
                      <a:endParaRPr lang="en-US" altLang="ko-Kore-KR"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1621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/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1148888527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5653696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/>
        </p:nvGraphicFramePr>
        <p:xfrm>
          <a:off x="1596" y="3473578"/>
          <a:ext cx="23313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 SPENS 220 (Primary STAR, APP)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xK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KAIHO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X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BACON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NATTY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 (</a:t>
                      </a: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8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dirty="0"/>
                        <a:t>180kts, 160kts limit APP Chart, GND Freq </a:t>
                      </a:r>
                      <a:r>
                        <a:rPr lang="en-US" sz="700" dirty="0" err="1"/>
                        <a:t>차트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있음</a:t>
                      </a:r>
                      <a:endParaRPr sz="7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57349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– 133.55 – 123.9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42173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/>
        </p:nvGraphicFramePr>
        <p:xfrm>
          <a:off x="0" y="611909"/>
          <a:ext cx="2320125" cy="1898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SID – NADP 1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16L : BEKLA : PLUTO 230kts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537200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27156672"/>
              </p:ext>
            </p:extLst>
          </p:nvPr>
        </p:nvGraphicFramePr>
        <p:xfrm>
          <a:off x="98101" y="132867"/>
          <a:ext cx="2132650" cy="33221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3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CTS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↔️ HND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↔️ NGO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FUK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88955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458357653"/>
              </p:ext>
            </p:extLst>
          </p:nvPr>
        </p:nvGraphicFramePr>
        <p:xfrm>
          <a:off x="81023" y="3790563"/>
          <a:ext cx="2129742" cy="12675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38712817"/>
              </p:ext>
            </p:extLst>
          </p:nvPr>
        </p:nvGraphicFramePr>
        <p:xfrm>
          <a:off x="98101" y="156014"/>
          <a:ext cx="2132650" cy="432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SHA</a:t>
                      </a:r>
                      <a:endParaRPr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↔️ PEK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↔️ PEK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 ↔️ PVG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NKG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TAO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PEK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SHE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↔️ PVG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YNJ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↔️ HGH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↔️ WHE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↔️ XIY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8696366"/>
              </p:ext>
            </p:extLst>
          </p:nvPr>
        </p:nvGraphicFramePr>
        <p:xfrm>
          <a:off x="185895" y="463043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617716304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659780030"/>
              </p:ext>
            </p:extLst>
          </p:nvPr>
        </p:nvGraphicFramePr>
        <p:xfrm>
          <a:off x="-1706" y="3761287"/>
          <a:ext cx="2333879" cy="178439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CHK NAV DATA 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KANVU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(OMBAD 09A)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KANVU 19</a:t>
                      </a:r>
                      <a:r>
                        <a:rPr lang="en-US" altLang="ko-Kore-KR" sz="800" b="0" dirty="0"/>
                        <a:t>(18,17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(OMBAD 19</a:t>
                      </a:r>
                      <a:r>
                        <a:rPr lang="en-US" altLang="ko-Kore-KR" sz="800" b="0" dirty="0"/>
                        <a:t>(18)</a:t>
                      </a:r>
                      <a:r>
                        <a:rPr lang="en-US" altLang="ko-Kore-KR" sz="800" b="1" dirty="0"/>
                        <a:t>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DPRKK(N43 01.6/E129 52.0) R100, R200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       RWY27  /12 (Do not overshoot 12DME ARC)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180 BACK(8530’),             27 : B(7400’), 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Military Training Time(ADD FUEL)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5102279"/>
              </p:ext>
            </p:extLst>
          </p:nvPr>
        </p:nvGraphicFramePr>
        <p:xfrm>
          <a:off x="-4046" y="586900"/>
          <a:ext cx="2369211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2812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09D 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19D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475724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6857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065740780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567780786"/>
              </p:ext>
            </p:extLst>
          </p:nvPr>
        </p:nvGraphicFramePr>
        <p:xfrm>
          <a:off x="138896" y="3171213"/>
          <a:ext cx="2060294" cy="19216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469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China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8453526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809042537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473379389"/>
              </p:ext>
            </p:extLst>
          </p:nvPr>
        </p:nvGraphicFramePr>
        <p:xfrm>
          <a:off x="98101" y="184953"/>
          <a:ext cx="2132650" cy="234120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1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CXR 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SGN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PNH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MNL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GUM</a:t>
                      </a:r>
                      <a:endParaRPr lang="en-US" altLang="ko-Kore-KR" sz="2000" b="0" u="none" strike="noStrike" cap="none" dirty="0">
                        <a:solidFill>
                          <a:srgbClr val="FFC00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8082295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1200/ATC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9000/ATC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: MIA061/2,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ENG Startup to GND then Req 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42759" y="2353590"/>
            <a:ext cx="1458135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127.9 -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123.6 - FUK 127.5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13882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4"/>
            <a:ext cx="245932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 – TKO RDO 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034682620"/>
              </p:ext>
            </p:extLst>
          </p:nvPr>
        </p:nvGraphicFramePr>
        <p:xfrm>
          <a:off x="4410" y="3667475"/>
          <a:ext cx="2305886" cy="18907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OBALE/MEMKE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CIBOL/WABOX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/15,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60568040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Menzies Operations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4276374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2851134854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2686820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By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254239"/>
            <a:ext cx="1764127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8870/11384/6532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4666/3455/8903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– 134.35 – 133.6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28209</TotalTime>
  <Words>22404</Words>
  <Application>Microsoft Macintosh PowerPoint</Application>
  <PresentationFormat>사용자 지정</PresentationFormat>
  <Paragraphs>5999</Paragraphs>
  <Slides>111</Slides>
  <Notes>109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111</vt:i4>
      </vt:variant>
    </vt:vector>
  </HeadingPairs>
  <TitlesOfParts>
    <vt:vector size="118" baseType="lpstr">
      <vt:lpstr>Britannic Bold</vt:lpstr>
      <vt:lpstr>Gulim</vt:lpstr>
      <vt:lpstr>Arial</vt:lpstr>
      <vt:lpstr>Calibri</vt:lpstr>
      <vt:lpstr>Helvetica Neue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195</cp:revision>
  <dcterms:created xsi:type="dcterms:W3CDTF">2022-05-17T08:00:10Z</dcterms:created>
  <dcterms:modified xsi:type="dcterms:W3CDTF">2023-11-18T09:45:15Z</dcterms:modified>
</cp:coreProperties>
</file>